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Layouts/slideLayout23.xml" ContentType="application/vnd.openxmlformats-officedocument.presentationml.slideLayout+xml"/>
  <Override PartName="/ppt/slides/slide11.xml" ContentType="application/vnd.openxmlformats-officedocument.presentationml.slide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2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752" r:id="rId1"/>
    <p:sldMasterId id="2147483767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30" charset="0"/>
        <a:ea typeface="ヒラギノ角ゴ ProN W3" pitchFamily="30" charset="-128"/>
        <a:cs typeface="ヒラギノ角ゴ ProN W3" pitchFamily="30" charset="-128"/>
        <a:sym typeface="Gill Sans" pitchFamily="30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30" charset="0"/>
        <a:ea typeface="ヒラギノ角ゴ ProN W3" pitchFamily="30" charset="-128"/>
        <a:cs typeface="ヒラギノ角ゴ ProN W3" pitchFamily="30" charset="-128"/>
        <a:sym typeface="Gill Sans" pitchFamily="30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30" charset="0"/>
        <a:ea typeface="ヒラギノ角ゴ ProN W3" pitchFamily="30" charset="-128"/>
        <a:cs typeface="ヒラギノ角ゴ ProN W3" pitchFamily="30" charset="-128"/>
        <a:sym typeface="Gill Sans" pitchFamily="30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30" charset="0"/>
        <a:ea typeface="ヒラギノ角ゴ ProN W3" pitchFamily="30" charset="-128"/>
        <a:cs typeface="ヒラギノ角ゴ ProN W3" pitchFamily="30" charset="-128"/>
        <a:sym typeface="Gill Sans" pitchFamily="30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30" charset="0"/>
        <a:ea typeface="ヒラギノ角ゴ ProN W3" pitchFamily="30" charset="-128"/>
        <a:cs typeface="ヒラギノ角ゴ ProN W3" pitchFamily="30" charset="-128"/>
        <a:sym typeface="Gill Sans" pitchFamily="30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pitchFamily="30" charset="0"/>
        <a:ea typeface="ヒラギノ角ゴ ProN W3" pitchFamily="30" charset="-128"/>
        <a:cs typeface="ヒラギノ角ゴ ProN W3" pitchFamily="30" charset="-128"/>
        <a:sym typeface="Gill Sans" pitchFamily="30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pitchFamily="30" charset="0"/>
        <a:ea typeface="ヒラギノ角ゴ ProN W3" pitchFamily="30" charset="-128"/>
        <a:cs typeface="ヒラギノ角ゴ ProN W3" pitchFamily="30" charset="-128"/>
        <a:sym typeface="Gill Sans" pitchFamily="30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pitchFamily="30" charset="0"/>
        <a:ea typeface="ヒラギノ角ゴ ProN W3" pitchFamily="30" charset="-128"/>
        <a:cs typeface="ヒラギノ角ゴ ProN W3" pitchFamily="30" charset="-128"/>
        <a:sym typeface="Gill Sans" pitchFamily="30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pitchFamily="30" charset="0"/>
        <a:ea typeface="ヒラギノ角ゴ ProN W3" pitchFamily="30" charset="-128"/>
        <a:cs typeface="ヒラギノ角ゴ ProN W3" pitchFamily="30" charset="-128"/>
        <a:sym typeface="Gill Sans" pitchFamily="30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2.xml"/><Relationship Id="rId20" Type="http://schemas.openxmlformats.org/officeDocument/2006/relationships/viewProps" Target="viewProps.xml"/><Relationship Id="rId4" Type="http://schemas.openxmlformats.org/officeDocument/2006/relationships/slide" Target="slides/slide2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5.xml"/><Relationship Id="rId11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6" Type="http://schemas.openxmlformats.org/officeDocument/2006/relationships/slide" Target="slides/slide14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9" Type="http://schemas.openxmlformats.org/officeDocument/2006/relationships/slide" Target="slides/slide7.xml"/><Relationship Id="rId3" Type="http://schemas.openxmlformats.org/officeDocument/2006/relationships/slide" Target="slides/slide1.xml"/><Relationship Id="rId18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6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pitchFamily="30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pitchFamily="30" charset="0"/>
        <a:ea typeface="ＭＳ Ｐゴシック" pitchFamily="3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pitchFamily="30" charset="0"/>
        <a:ea typeface="ＭＳ Ｐゴシック" pitchFamily="3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pitchFamily="30" charset="0"/>
        <a:ea typeface="ＭＳ Ｐゴシック" pitchFamily="3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pitchFamily="30" charset="0"/>
        <a:ea typeface="ＭＳ Ｐゴシック" pitchFamily="3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>
                <a:latin typeface="Helvetica" pitchFamily="30" charset="0"/>
                <a:ea typeface="Helvetica" pitchFamily="30" charset="0"/>
                <a:cs typeface="Helvetica" pitchFamily="30" charset="0"/>
                <a:sym typeface="Helvetica" pitchFamily="30" charset="0"/>
              </a:rPr>
              <a:t>1. Emailed so I receive them by the morning they are due. I will not search for them during the block - it wastes time/unfair to others</a:t>
            </a:r>
          </a:p>
          <a:p>
            <a:r>
              <a:rPr lang="en-US">
                <a:latin typeface="Helvetica" pitchFamily="30" charset="0"/>
                <a:ea typeface="Helvetica" pitchFamily="30" charset="0"/>
                <a:cs typeface="Helvetica" pitchFamily="30" charset="0"/>
                <a:sym typeface="Helvetica" pitchFamily="30" charset="0"/>
              </a:rPr>
              <a:t>Have backup on flash drive in case of problems sending</a:t>
            </a:r>
          </a:p>
          <a:p>
            <a:r>
              <a:rPr lang="en-US">
                <a:latin typeface="Helvetica" pitchFamily="30" charset="0"/>
                <a:ea typeface="Helvetica" pitchFamily="30" charset="0"/>
                <a:cs typeface="Helvetica" pitchFamily="30" charset="0"/>
                <a:sym typeface="Helvetica" pitchFamily="30" charset="0"/>
              </a:rPr>
              <a:t>Safe - send the night or two before so I can preview to make sure it works</a:t>
            </a:r>
          </a:p>
          <a:p>
            <a:endParaRPr lang="en-US">
              <a:latin typeface="Helvetica" pitchFamily="30" charset="0"/>
              <a:ea typeface="Helvetica" pitchFamily="30" charset="0"/>
              <a:cs typeface="Helvetica" pitchFamily="30" charset="0"/>
              <a:sym typeface="Helvetica" pitchFamily="30" charset="0"/>
            </a:endParaRPr>
          </a:p>
          <a:p>
            <a:r>
              <a:rPr lang="en-US">
                <a:latin typeface="Helvetica" pitchFamily="30" charset="0"/>
                <a:ea typeface="Helvetica" pitchFamily="30" charset="0"/>
                <a:cs typeface="Helvetica" pitchFamily="30" charset="0"/>
                <a:sym typeface="Helvetica" pitchFamily="30" charset="0"/>
              </a:rPr>
              <a:t>2. evidence of work: signed letter/letterhead; phone number, etc.; receipt showing donated $ or goods; complete bib. of research</a:t>
            </a:r>
          </a:p>
          <a:p>
            <a:endParaRPr lang="en-US">
              <a:latin typeface="Helvetica" pitchFamily="30" charset="0"/>
              <a:ea typeface="Helvetica" pitchFamily="30" charset="0"/>
              <a:cs typeface="Helvetica" pitchFamily="30" charset="0"/>
              <a:sym typeface="Helvetica" pitchFamily="30" charset="0"/>
            </a:endParaRPr>
          </a:p>
          <a:p>
            <a:r>
              <a:rPr lang="en-US">
                <a:latin typeface="Helvetica" pitchFamily="30" charset="0"/>
                <a:ea typeface="Helvetica" pitchFamily="30" charset="0"/>
                <a:cs typeface="Helvetica" pitchFamily="30" charset="0"/>
                <a:sym typeface="Helvetica" pitchFamily="30" charset="0"/>
              </a:rPr>
              <a:t>3. Length can vary; pairs = 15-20 possible</a:t>
            </a:r>
          </a:p>
          <a:p>
            <a:endParaRPr lang="en-US">
              <a:latin typeface="Helvetica" pitchFamily="30" charset="0"/>
              <a:ea typeface="Helvetica" pitchFamily="30" charset="0"/>
              <a:cs typeface="Helvetica" pitchFamily="30" charset="0"/>
              <a:sym typeface="Helvetica" pitchFamily="30" charset="0"/>
            </a:endParaRPr>
          </a:p>
          <a:p>
            <a:endParaRPr lang="en-US">
              <a:latin typeface="Helvetica" pitchFamily="30" charset="0"/>
              <a:ea typeface="Helvetica" pitchFamily="30" charset="0"/>
              <a:cs typeface="Helvetica" pitchFamily="30" charset="0"/>
              <a:sym typeface="Helvetica" pitchFamily="30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C6282591-351A-49C5-BD56-030F4C806DDE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687E-2412-4711-B583-5ADEA1951FF9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0D21-0B6D-CB4D-9DE9-E7A645998E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C423-B1E1-4707-B3FF-DA41721451E9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E904-B36B-864A-A6DB-F6CD79A2AE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687E-2412-4711-B583-5ADEA1951FF9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0D21-0B6D-CB4D-9DE9-E7A645998E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BF61-3FF6-4CA4-B2D9-CE1AEEB251EA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45D9B-AFA4-1C4B-8779-8BAB777EB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39A0D-6521-498F-8CB5-C8E975221F93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1AECC-8EE6-794D-BA66-F4D8E79D65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CF3F8A63-F2A1-44A4-A4D1-B2B9C28AB9DB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38DF85F5-FB5E-4F79-A561-97039C58D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870FB-149D-4255-9221-CF258F891615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E561F-4337-7243-9821-6364774CB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E6C1EDB-CE87-4BA6-95D9-AD3AE9C734F7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108C-2518-4D60-9FAF-6346FD9D7826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2F1D8-B33F-F144-8CD4-3D3FC4F8B5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52B54-BC1D-466E-98B4-B0082340936C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5ED8-56F9-914E-9085-64C429423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55A8-9423-42F7-892F-EFB819AE1A5A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D840C-BF61-B840-91F9-37FCFEB17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8C9F-E380-43A3-ADC1-0217F1EB7573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253DB-E524-FE42-8435-D1B131D51D1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0C791-6992-4CCF-A244-B250C8BB22F1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DB4F7-7418-4D41-9AA9-F8C7F618C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0578-B892-4967-98F8-D0B4A045ADFD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79E58-A91D-DB4B-A643-41129410E2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CDF1B-54EC-4432-8649-0FE40DD46F86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687E-2412-4711-B583-5ADEA1951FF9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0D21-0B6D-CB4D-9DE9-E7A645998E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6A0B-D499-425D-9760-7E378B1D24E7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113E-795F-7545-BF9D-D3610AF1D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687E-2412-4711-B583-5ADEA1951FF9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0D21-0B6D-CB4D-9DE9-E7A645998E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B973-48D0-47D2-BD1A-81DAC74A0928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0FB7-BEFF-ED4C-9C8D-387C51F56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14E26-7EC0-4FCC-8AD8-71E9EC27DEDB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9367-8E05-2143-A368-E0AC417213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602687E-2412-4711-B583-5ADEA1951FF9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AF767-44AA-4440-A071-804CAA4767B3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49703-2D46-2745-AD14-7E220E429A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97A3-0402-4B58-A665-035860D7522E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AE538-1F9E-2B43-8B58-2A12C4566B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53D08-C0EB-408C-86D6-102835CA6E3C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1B878-8F63-CC4B-B5F1-68FF088FB81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12101-9BBC-4A60-8F1F-4F20DA7BA8C6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596FE-BCDE-CA4E-BECB-0D05DA797C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BB019-6738-465F-BF4B-F9F3D3520D73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2018-E690-9741-BBA6-EE5352AAE5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B6743-50FD-4EFD-9D28-A5A30E388563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28.xml"/><Relationship Id="rId4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602687E-2412-4711-B583-5ADEA1951FF9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5E20D21-0B6D-CB4D-9DE9-E7A645998E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602687E-2412-4711-B583-5ADEA1951FF9}" type="datetime1">
              <a:rPr lang="en-US" smtClean="0"/>
              <a:pPr/>
              <a:t>6/11/12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5E20D21-0B6D-CB4D-9DE9-E7A645998E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hyperlink" Target="mailto:ahopkins@reg4.k12.ct.u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Civics In Action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Guidelines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Did you meet your goals?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marL="304800" indent="-304800">
              <a:lnSpc>
                <a:spcPct val="90000"/>
              </a:lnSpc>
              <a:spcBef>
                <a:spcPct val="0"/>
              </a:spcBef>
            </a:pPr>
            <a:r>
              <a:rPr lang="en-US" sz="2900"/>
              <a:t>Not meeting your goals is NOT an indication of a bad project! </a:t>
            </a:r>
          </a:p>
          <a:p>
            <a:pPr marL="304800" indent="-304800">
              <a:lnSpc>
                <a:spcPct val="90000"/>
              </a:lnSpc>
            </a:pPr>
            <a:r>
              <a:rPr lang="en-US" sz="2900"/>
              <a:t>Reflect on why you were successful in meeting your goal. </a:t>
            </a:r>
          </a:p>
          <a:p>
            <a:pPr lvl="1">
              <a:lnSpc>
                <a:spcPct val="90000"/>
              </a:lnSpc>
            </a:pPr>
            <a:r>
              <a:rPr lang="en-US" sz="2500"/>
              <a:t>What made it successful ?</a:t>
            </a:r>
          </a:p>
          <a:p>
            <a:pPr lvl="1">
              <a:lnSpc>
                <a:spcPct val="90000"/>
              </a:lnSpc>
            </a:pPr>
            <a:r>
              <a:rPr lang="en-US" sz="2500"/>
              <a:t>What would you have changed about your project to make it more successful.</a:t>
            </a:r>
          </a:p>
        </p:txBody>
      </p:sp>
    </p:spTree>
  </p:cSld>
  <p:clrMapOvr>
    <a:masterClrMapping/>
  </p:clrMapOvr>
  <p:transition spd="slow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562100"/>
          </a:xfrm>
          <a:ln/>
        </p:spPr>
        <p:txBody>
          <a:bodyPr/>
          <a:lstStyle/>
          <a:p>
            <a:r>
              <a:rPr lang="en-US" sz="3900"/>
              <a:t>What was the impact (socially and personally) of your project?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890713"/>
            <a:ext cx="8229600" cy="4527550"/>
          </a:xfrm>
          <a:ln/>
        </p:spPr>
        <p:txBody>
          <a:bodyPr/>
          <a:lstStyle/>
          <a:p>
            <a:pPr marL="304800" indent="-304800">
              <a:spcBef>
                <a:spcPct val="0"/>
              </a:spcBef>
            </a:pPr>
            <a:r>
              <a:rPr lang="en-US" sz="2900"/>
              <a:t>How did your work help your community?</a:t>
            </a:r>
          </a:p>
          <a:p>
            <a:pPr marL="304800" indent="-304800"/>
            <a:r>
              <a:rPr lang="en-US" sz="2900"/>
              <a:t>Impact of your work?</a:t>
            </a:r>
          </a:p>
          <a:p>
            <a:pPr marL="304800" indent="-304800"/>
            <a:r>
              <a:rPr lang="en-US" sz="2900"/>
              <a:t>Unintended benefits?</a:t>
            </a:r>
          </a:p>
          <a:p>
            <a:pPr marL="304800" indent="-304800"/>
            <a:r>
              <a:rPr lang="en-US" sz="2900"/>
              <a:t>How did your work impact you ?</a:t>
            </a:r>
          </a:p>
          <a:p>
            <a:pPr lvl="1"/>
            <a:r>
              <a:rPr lang="en-US" sz="2500"/>
              <a:t>Learn something new?</a:t>
            </a:r>
          </a:p>
          <a:p>
            <a:pPr lvl="1"/>
            <a:r>
              <a:rPr lang="en-US" sz="2500"/>
              <a:t>Inspired to do more in this area?</a:t>
            </a:r>
          </a:p>
          <a:p>
            <a:pPr lvl="1"/>
            <a:r>
              <a:rPr lang="en-US" sz="2500"/>
              <a:t>Frustrated by something related to this project?</a:t>
            </a:r>
          </a:p>
        </p:txBody>
      </p:sp>
    </p:spTree>
  </p:cSld>
  <p:clrMapOvr>
    <a:masterClrMapping/>
  </p:clrMapOvr>
  <mc:AlternateContent>
    <mc:Choice xmlns:mp="http://schemas.microsoft.com/office/mac/powerpoint/2008/main" Requires="mp">
      <mc:AlternateContent>
        <mc:Choice Requires="mp">
          <mp:transition spd="slow">
            <mp:cube dir="r"/>
          </mp:transition>
        </mc:Choice>
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<p:transition spd="slow">
            <p:cover dir="r"/>
          </p:transition>
        </mc:Fallback>
      </mc:AlternateContent>
    </mc:Choice>
    <mc:Fallback>
      <mc:AlternateContent>
        <mc:Choice Requires="mp">
          <p:transition spd="slow">
            <p:cover dir="r"/>
          </p:transition>
        </mc:Choice>
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<p:transition spd="slow">
            <p:cover dir="r"/>
          </p:transition>
        </mc:Fallback>
      </mc:AlternateContent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sz="3400"/>
              <a:t>Reflection:</a:t>
            </a:r>
            <a:br>
              <a:rPr lang="en-US" sz="3400"/>
            </a:br>
            <a:r>
              <a:rPr lang="en-US" sz="3400"/>
              <a:t> How could you do more?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marL="304800" indent="-304800">
              <a:spcBef>
                <a:spcPct val="0"/>
              </a:spcBef>
            </a:pPr>
            <a:r>
              <a:rPr lang="en-US"/>
              <a:t>Who else could you reach out to?</a:t>
            </a:r>
          </a:p>
          <a:p>
            <a:pPr marL="304800" indent="-304800"/>
            <a:r>
              <a:rPr lang="en-US"/>
              <a:t>What other types of work could you do? </a:t>
            </a:r>
          </a:p>
          <a:p>
            <a:pPr lvl="1"/>
            <a:r>
              <a:rPr lang="en-US"/>
              <a:t>i.e., if you volunteered, would raising money be appropriate? </a:t>
            </a:r>
          </a:p>
          <a:p>
            <a:pPr lvl="1"/>
            <a:r>
              <a:rPr lang="en-US"/>
              <a:t>Would political action – letters to congress, rallies, etc. – be appropriate?)</a:t>
            </a:r>
          </a:p>
          <a:p>
            <a:pPr marL="304800" indent="-304800"/>
            <a:r>
              <a:rPr lang="en-US"/>
              <a:t>How could you inspire others to support your cause?</a:t>
            </a:r>
          </a:p>
        </p:txBody>
      </p:sp>
    </p:spTree>
  </p:cSld>
  <p:clrMapOvr>
    <a:masterClrMapping/>
  </p:clrMapOvr>
  <p:transition spd="slow">
    <p:circl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PowerPoint Guidelines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to keep to the 5 </a:t>
            </a:r>
            <a:r>
              <a:rPr lang="en-US" dirty="0" err="1" smtClean="0"/>
              <a:t>x</a:t>
            </a:r>
            <a:r>
              <a:rPr lang="en-US" dirty="0" smtClean="0"/>
              <a:t> 5 rule</a:t>
            </a:r>
          </a:p>
          <a:p>
            <a:r>
              <a:rPr lang="en-US" dirty="0" smtClean="0"/>
              <a:t>Make sure font is large enough </a:t>
            </a:r>
          </a:p>
          <a:p>
            <a:r>
              <a:rPr lang="en-US" dirty="0" smtClean="0"/>
              <a:t>Make sure text is readable (no strange backgrounds!) </a:t>
            </a:r>
          </a:p>
          <a:p>
            <a:r>
              <a:rPr lang="en-US" dirty="0" smtClean="0"/>
              <a:t>Do not just read off your </a:t>
            </a:r>
            <a:r>
              <a:rPr lang="en-US" dirty="0" err="1" smtClean="0"/>
              <a:t>powerpoint</a:t>
            </a:r>
            <a:r>
              <a:rPr lang="en-US" dirty="0" smtClean="0"/>
              <a:t>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D840C-BF61-B840-91F9-37FCFEB1748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10 min (or longer for partners) </a:t>
            </a:r>
          </a:p>
          <a:p>
            <a:r>
              <a:rPr lang="en-US" dirty="0" smtClean="0"/>
              <a:t>Don’t just read off of the slides </a:t>
            </a:r>
          </a:p>
          <a:p>
            <a:r>
              <a:rPr lang="en-US" dirty="0" smtClean="0"/>
              <a:t>Presenters:</a:t>
            </a:r>
          </a:p>
          <a:p>
            <a:pPr lvl="1"/>
            <a:r>
              <a:rPr lang="en-US" dirty="0" smtClean="0"/>
              <a:t>Engage the audience and get them involved. How?</a:t>
            </a:r>
          </a:p>
          <a:p>
            <a:pPr lvl="2"/>
            <a:r>
              <a:rPr lang="en-US" dirty="0" smtClean="0"/>
              <a:t>Ask questions throughout </a:t>
            </a:r>
          </a:p>
          <a:p>
            <a:pPr lvl="2"/>
            <a:r>
              <a:rPr lang="en-US" dirty="0" smtClean="0"/>
              <a:t>Ask/answer questions at the end </a:t>
            </a:r>
          </a:p>
          <a:p>
            <a:r>
              <a:rPr lang="en-US" dirty="0" smtClean="0"/>
              <a:t>Audience: </a:t>
            </a:r>
          </a:p>
          <a:p>
            <a:pPr lvl="1"/>
            <a:r>
              <a:rPr lang="en-US" dirty="0" smtClean="0"/>
              <a:t>Listen attentively </a:t>
            </a:r>
          </a:p>
          <a:p>
            <a:pPr lvl="1"/>
            <a:r>
              <a:rPr lang="en-US" dirty="0" smtClean="0"/>
              <a:t>By the end of the presentation, write down one question 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D840C-BF61-B840-91F9-37FCFEB1748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89100"/>
          </a:xfrm>
          <a:ln/>
        </p:spPr>
        <p:txBody>
          <a:bodyPr/>
          <a:lstStyle/>
          <a:p>
            <a:r>
              <a:rPr lang="en-US" sz="5200" dirty="0"/>
              <a:t>Projects are due:</a:t>
            </a:r>
            <a:r>
              <a:rPr lang="en-US" sz="5200" dirty="0" smtClean="0"/>
              <a:t> June 8th</a:t>
            </a:r>
            <a:endParaRPr lang="en-US" sz="52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776413"/>
            <a:ext cx="8229600" cy="4527550"/>
          </a:xfrm>
          <a:ln/>
        </p:spPr>
        <p:txBody>
          <a:bodyPr/>
          <a:lstStyle/>
          <a:p>
            <a:pPr marL="304800" indent="-304800">
              <a:lnSpc>
                <a:spcPct val="90000"/>
              </a:lnSpc>
            </a:pPr>
            <a:r>
              <a:rPr lang="en-US" sz="4400" dirty="0"/>
              <a:t>Presentations in class</a:t>
            </a:r>
            <a:r>
              <a:rPr lang="en-US" sz="4400" dirty="0" smtClean="0"/>
              <a:t> start June 11</a:t>
            </a:r>
            <a:r>
              <a:rPr lang="en-US" sz="4400" baseline="30000" dirty="0" smtClean="0"/>
              <a:t>th</a:t>
            </a:r>
            <a:r>
              <a:rPr lang="en-US" sz="4400" dirty="0" smtClean="0"/>
              <a:t> </a:t>
            </a:r>
          </a:p>
          <a:p>
            <a:pPr marL="304800" indent="-304800">
              <a:lnSpc>
                <a:spcPct val="90000"/>
              </a:lnSpc>
            </a:pPr>
            <a:r>
              <a:rPr lang="en-US" sz="4400" dirty="0"/>
              <a:t>Random order of presentation.</a:t>
            </a:r>
          </a:p>
          <a:p>
            <a:pPr marL="304800" indent="-304800">
              <a:lnSpc>
                <a:spcPct val="90000"/>
              </a:lnSpc>
            </a:pPr>
            <a:r>
              <a:rPr lang="en-US" sz="4400" dirty="0"/>
              <a:t>EVERYONE does a presentation.</a:t>
            </a:r>
          </a:p>
        </p:txBody>
      </p:sp>
    </p:spTree>
  </p:cSld>
  <p:clrMapOvr>
    <a:masterClrMapping/>
  </p:clrMapOvr>
  <p:transition spd="med"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5400"/>
              <a:t>Due Date Presentation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 fontScale="77500" lnSpcReduction="20000"/>
          </a:bodyPr>
          <a:lstStyle/>
          <a:p>
            <a:pPr marL="304800" indent="-304800">
              <a:lnSpc>
                <a:spcPct val="80000"/>
              </a:lnSpc>
            </a:pPr>
            <a:r>
              <a:rPr lang="en-US" sz="4300" dirty="0"/>
              <a:t>Email </a:t>
            </a:r>
            <a:r>
              <a:rPr lang="en-US" sz="4300" dirty="0" err="1"/>
              <a:t>PowerPoints/Prezis</a:t>
            </a:r>
            <a:r>
              <a:rPr lang="en-US" sz="4300" dirty="0"/>
              <a:t> </a:t>
            </a:r>
            <a:r>
              <a:rPr lang="en-US" sz="4300" dirty="0" smtClean="0"/>
              <a:t>to</a:t>
            </a:r>
          </a:p>
          <a:p>
            <a:pPr marL="304800" indent="-304800">
              <a:lnSpc>
                <a:spcPct val="80000"/>
              </a:lnSpc>
              <a:buNone/>
            </a:pPr>
            <a:r>
              <a:rPr lang="en-US" sz="4300" dirty="0" smtClean="0"/>
              <a:t> </a:t>
            </a:r>
            <a:r>
              <a:rPr lang="en-US" sz="4300" u="sng" dirty="0" smtClean="0">
                <a:solidFill>
                  <a:srgbClr val="0000FF"/>
                </a:solidFill>
                <a:hlinkClick r:id="rId3"/>
              </a:rPr>
              <a:t>ahopkins@reg4.k12.ct.</a:t>
            </a:r>
            <a:r>
              <a:rPr lang="en-US" sz="4300" u="sng" smtClean="0">
                <a:solidFill>
                  <a:srgbClr val="0000FF"/>
                </a:solidFill>
                <a:hlinkClick r:id="rId3"/>
              </a:rPr>
              <a:t>us</a:t>
            </a:r>
            <a:r>
              <a:rPr lang="en-US" sz="4300" u="sng" smtClean="0">
                <a:solidFill>
                  <a:srgbClr val="0000FF"/>
                </a:solidFill>
              </a:rPr>
              <a:t> </a:t>
            </a:r>
            <a:endParaRPr lang="en-US" sz="4300" smtClean="0">
              <a:solidFill>
                <a:srgbClr val="7C8F97"/>
              </a:solidFill>
              <a:latin typeface="Calibri Italic" charset="0"/>
              <a:sym typeface="Calibri Italic" charset="0"/>
            </a:endParaRPr>
          </a:p>
          <a:p>
            <a:pPr marL="304800" indent="-304800">
              <a:lnSpc>
                <a:spcPct val="80000"/>
              </a:lnSpc>
            </a:pPr>
            <a:r>
              <a:rPr lang="en-US" sz="4300" dirty="0"/>
              <a:t>Bring evidence of your work </a:t>
            </a:r>
          </a:p>
          <a:p>
            <a:pPr marL="304800" indent="-304800">
              <a:lnSpc>
                <a:spcPct val="80000"/>
              </a:lnSpc>
            </a:pPr>
            <a:r>
              <a:rPr lang="en-US" sz="4300" dirty="0"/>
              <a:t>Presentation length: 8 - 10 minutes</a:t>
            </a:r>
          </a:p>
          <a:p>
            <a:pPr marL="304800" indent="-304800">
              <a:lnSpc>
                <a:spcPct val="80000"/>
              </a:lnSpc>
            </a:pPr>
            <a:r>
              <a:rPr lang="en-US" sz="4300" dirty="0"/>
              <a:t>Specific examples</a:t>
            </a:r>
          </a:p>
          <a:p>
            <a:pPr marL="304800" indent="-304800">
              <a:lnSpc>
                <a:spcPct val="80000"/>
              </a:lnSpc>
            </a:pPr>
            <a:r>
              <a:rPr lang="en-US" sz="4300" dirty="0"/>
              <a:t>Pictures/videos</a:t>
            </a:r>
          </a:p>
          <a:p>
            <a:pPr marL="304800" indent="-304800">
              <a:lnSpc>
                <a:spcPct val="80000"/>
              </a:lnSpc>
            </a:pPr>
            <a:r>
              <a:rPr lang="en-US" sz="4300" dirty="0"/>
              <a:t>Prepare for Questions</a:t>
            </a:r>
          </a:p>
        </p:txBody>
      </p:sp>
    </p:spTree>
  </p:cSld>
  <p:clrMapOvr>
    <a:masterClrMapping/>
  </p:clrMapOvr>
  <p:transition spd="slow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General guidelines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marL="304800" indent="-304800">
              <a:spcBef>
                <a:spcPct val="0"/>
              </a:spcBef>
            </a:pPr>
            <a:r>
              <a:rPr lang="en-US"/>
              <a:t>Expect to present for at least 7 minutes if you’re an individual; at least 10 minutes for groups.</a:t>
            </a:r>
          </a:p>
          <a:p>
            <a:pPr marL="304800" indent="-304800"/>
            <a:r>
              <a:rPr lang="en-US"/>
              <a:t>When presenting, be as specific as possible.</a:t>
            </a:r>
          </a:p>
          <a:p>
            <a:pPr marL="304800" indent="-304800"/>
            <a:r>
              <a:rPr lang="en-US"/>
              <a:t>Use pictures from your work to enhance your presentation.</a:t>
            </a:r>
          </a:p>
          <a:p>
            <a:pPr marL="304800" indent="-304800"/>
            <a:r>
              <a:rPr lang="en-US"/>
              <a:t>Be prepared to take questions afterwards.</a:t>
            </a:r>
          </a:p>
        </p:txBody>
      </p:sp>
    </p:spTree>
  </p:cSld>
  <p:clrMapOvr>
    <a:masterClrMapping/>
  </p:clrMapOvr>
  <p:transition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-3175"/>
            <a:ext cx="8229600" cy="1141413"/>
          </a:xfrm>
          <a:ln/>
        </p:spPr>
        <p:txBody>
          <a:bodyPr>
            <a:normAutofit fontScale="90000"/>
          </a:bodyPr>
          <a:lstStyle/>
          <a:p>
            <a:r>
              <a:rPr lang="en-US"/>
              <a:t>PowerPoints/Prezi Information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925513"/>
            <a:ext cx="8229600" cy="5005387"/>
          </a:xfrm>
          <a:ln/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endParaRPr lang="en-US" sz="3600" dirty="0" smtClean="0"/>
          </a:p>
          <a:p>
            <a:pPr>
              <a:lnSpc>
                <a:spcPct val="80000"/>
              </a:lnSpc>
            </a:pPr>
            <a:r>
              <a:rPr lang="en-US" sz="3600" dirty="0" smtClean="0"/>
              <a:t>Why </a:t>
            </a:r>
            <a:r>
              <a:rPr lang="en-US" sz="3600" dirty="0"/>
              <a:t>did you choose your topic/issue ?</a:t>
            </a:r>
          </a:p>
          <a:p>
            <a:pPr>
              <a:lnSpc>
                <a:spcPct val="80000"/>
              </a:lnSpc>
            </a:pPr>
            <a:r>
              <a:rPr lang="en-US" sz="3600" dirty="0"/>
              <a:t>What did you do for your CIA project ?</a:t>
            </a:r>
          </a:p>
          <a:p>
            <a:pPr>
              <a:lnSpc>
                <a:spcPct val="80000"/>
              </a:lnSpc>
            </a:pPr>
            <a:r>
              <a:rPr lang="en-US" sz="3600" dirty="0"/>
              <a:t>What were your goals ?</a:t>
            </a:r>
          </a:p>
          <a:p>
            <a:pPr>
              <a:lnSpc>
                <a:spcPct val="80000"/>
              </a:lnSpc>
            </a:pPr>
            <a:r>
              <a:rPr lang="en-US" sz="3600" dirty="0"/>
              <a:t>How did you go about accomplishing your goals ?</a:t>
            </a:r>
          </a:p>
          <a:p>
            <a:pPr>
              <a:lnSpc>
                <a:spcPct val="80000"/>
              </a:lnSpc>
            </a:pPr>
            <a:r>
              <a:rPr lang="en-US" sz="3600" dirty="0"/>
              <a:t>Did you meet your goals ?</a:t>
            </a:r>
          </a:p>
          <a:p>
            <a:pPr>
              <a:lnSpc>
                <a:spcPct val="80000"/>
              </a:lnSpc>
            </a:pPr>
            <a:r>
              <a:rPr lang="en-US" sz="3600" dirty="0"/>
              <a:t>Social impact of your project ?</a:t>
            </a:r>
          </a:p>
          <a:p>
            <a:pPr>
              <a:lnSpc>
                <a:spcPct val="80000"/>
              </a:lnSpc>
            </a:pPr>
            <a:r>
              <a:rPr lang="en-US" sz="3600" dirty="0"/>
              <a:t>Personal impact of the project ?</a:t>
            </a:r>
          </a:p>
          <a:p>
            <a:pPr>
              <a:lnSpc>
                <a:spcPct val="80000"/>
              </a:lnSpc>
            </a:pPr>
            <a:r>
              <a:rPr lang="en-US" sz="3600" dirty="0"/>
              <a:t>Reflect on your project.</a:t>
            </a:r>
          </a:p>
        </p:txBody>
      </p:sp>
    </p:spTree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46200"/>
          </a:xfrm>
          <a:ln/>
        </p:spPr>
        <p:txBody>
          <a:bodyPr>
            <a:normAutofit fontScale="90000"/>
          </a:bodyPr>
          <a:lstStyle/>
          <a:p>
            <a:r>
              <a:rPr lang="en-US"/>
              <a:t>Why did you choose your topic/issue?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 lnSpcReduction="10000"/>
          </a:bodyPr>
          <a:lstStyle/>
          <a:p>
            <a:pPr marL="304800" indent="-304800"/>
            <a:r>
              <a:rPr lang="en-US" sz="3800"/>
              <a:t>What was your topic/issue ?</a:t>
            </a:r>
          </a:p>
          <a:p>
            <a:pPr marL="304800" indent="-304800"/>
            <a:r>
              <a:rPr lang="en-US" sz="3800"/>
              <a:t>How related to an important community need ?</a:t>
            </a:r>
          </a:p>
          <a:p>
            <a:pPr lvl="1"/>
            <a:r>
              <a:rPr lang="en-US" sz="3400"/>
              <a:t>Statistics/facts would help here</a:t>
            </a:r>
          </a:p>
          <a:p>
            <a:pPr marL="304800" indent="-304800"/>
            <a:r>
              <a:rPr lang="en-US" sz="3800"/>
              <a:t>Why was this topic/issue appealing to you ?</a:t>
            </a:r>
          </a:p>
        </p:txBody>
      </p:sp>
    </p:spTree>
  </p:cSld>
  <p:clrMapOvr>
    <a:masterClrMapping/>
  </p:clrMapOvr>
  <p:transition spd="med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3900"/>
              <a:t>What did you do for your CIA project?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029200"/>
          </a:xfrm>
          <a:ln/>
        </p:spPr>
        <p:txBody>
          <a:bodyPr>
            <a:normAutofit/>
          </a:bodyPr>
          <a:lstStyle/>
          <a:p>
            <a:pPr marL="304800" indent="-304800">
              <a:lnSpc>
                <a:spcPct val="80000"/>
              </a:lnSpc>
              <a:spcBef>
                <a:spcPct val="0"/>
              </a:spcBef>
            </a:pPr>
            <a:r>
              <a:rPr lang="en-US" sz="2400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Where</a:t>
            </a:r>
            <a:r>
              <a:rPr lang="en-US" sz="2400" dirty="0"/>
              <a:t> did your project take place?</a:t>
            </a:r>
          </a:p>
          <a:p>
            <a:pPr lvl="1">
              <a:lnSpc>
                <a:spcPct val="80000"/>
              </a:lnSpc>
            </a:pPr>
            <a:r>
              <a:rPr lang="en-US" sz="2100" dirty="0"/>
              <a:t>Be specific! If you volunteered at an animal shelter, for example, tell us the name of the shelter, the town it’s in, etc.</a:t>
            </a:r>
          </a:p>
          <a:p>
            <a:pPr lvl="1">
              <a:lnSpc>
                <a:spcPct val="80000"/>
              </a:lnSpc>
            </a:pPr>
            <a:r>
              <a:rPr lang="en-US" sz="2100" dirty="0"/>
              <a:t>If researched based – where did your information on the topic come from?</a:t>
            </a:r>
          </a:p>
          <a:p>
            <a:pPr marL="304800" indent="-304800">
              <a:lnSpc>
                <a:spcPct val="80000"/>
              </a:lnSpc>
            </a:pPr>
            <a:r>
              <a:rPr lang="en-US" sz="2400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Why </a:t>
            </a:r>
            <a:r>
              <a:rPr lang="en-US" sz="2400" dirty="0"/>
              <a:t>did you choose to volunteer where you did? (Note: this is not the same as why did you </a:t>
            </a:r>
            <a:r>
              <a:rPr lang="en-US" sz="2400" dirty="0" smtClean="0"/>
              <a:t>chose </a:t>
            </a:r>
            <a:r>
              <a:rPr lang="en-US" sz="2400" dirty="0"/>
              <a:t>your </a:t>
            </a:r>
            <a:r>
              <a:rPr lang="en-US" sz="2400" dirty="0" smtClean="0"/>
              <a:t>topic)</a:t>
            </a:r>
            <a:endParaRPr lang="en-US" sz="2400" dirty="0"/>
          </a:p>
          <a:p>
            <a:pPr lvl="1">
              <a:lnSpc>
                <a:spcPct val="80000"/>
              </a:lnSpc>
            </a:pPr>
            <a:r>
              <a:rPr lang="en-US" sz="2100" dirty="0"/>
              <a:t>If research-based – why did you feel a research-based project was more appropriate?</a:t>
            </a:r>
          </a:p>
          <a:p>
            <a:pPr marL="304800" indent="-304800">
              <a:lnSpc>
                <a:spcPct val="80000"/>
              </a:lnSpc>
            </a:pPr>
            <a:r>
              <a:rPr lang="en-US" sz="2400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What </a:t>
            </a:r>
            <a:r>
              <a:rPr lang="en-US" sz="2400" dirty="0"/>
              <a:t>did you actually do? Again, the more specific, the better.</a:t>
            </a:r>
          </a:p>
          <a:p>
            <a:pPr marL="304800" indent="-304800">
              <a:lnSpc>
                <a:spcPct val="80000"/>
              </a:lnSpc>
            </a:pPr>
            <a:r>
              <a:rPr lang="en-US" sz="2400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Who</a:t>
            </a:r>
            <a:r>
              <a:rPr lang="en-US" sz="2400" dirty="0"/>
              <a:t> were your contacts within the community?</a:t>
            </a:r>
          </a:p>
          <a:p>
            <a:pPr marL="304800" indent="-304800">
              <a:lnSpc>
                <a:spcPct val="80000"/>
              </a:lnSpc>
            </a:pPr>
            <a:r>
              <a:rPr lang="en-US" sz="2400" dirty="0">
                <a:latin typeface="Calibri Italic" charset="0"/>
                <a:ea typeface="Calibri Italic" charset="0"/>
                <a:cs typeface="Calibri Italic" charset="0"/>
                <a:sym typeface="Calibri Italic" charset="0"/>
              </a:rPr>
              <a:t>How</a:t>
            </a:r>
            <a:r>
              <a:rPr lang="en-US" sz="2400" dirty="0"/>
              <a:t> was this work related to your topic?</a:t>
            </a:r>
          </a:p>
        </p:txBody>
      </p:sp>
    </p:spTree>
  </p:cSld>
  <p:clrMapOvr>
    <a:masterClrMapping/>
  </p:clrMapOvr>
  <p:transition spd="med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What were your goals?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marL="304800" indent="-304800">
              <a:spcBef>
                <a:spcPct val="0"/>
              </a:spcBef>
            </a:pPr>
            <a:r>
              <a:rPr lang="en-US"/>
              <a:t>How many hours did you aim to volunteer?</a:t>
            </a:r>
          </a:p>
          <a:p>
            <a:pPr marL="304800" indent="-304800"/>
            <a:r>
              <a:rPr lang="en-US"/>
              <a:t>How many people did you hope your work would reach?</a:t>
            </a:r>
          </a:p>
          <a:p>
            <a:pPr marL="304800" indent="-304800"/>
            <a:r>
              <a:rPr lang="en-US"/>
              <a:t>How much money did you intend to raise?</a:t>
            </a:r>
          </a:p>
          <a:p>
            <a:pPr marL="304800" indent="-304800"/>
            <a:r>
              <a:rPr lang="en-US"/>
              <a:t>With whom did you hope to raise awareness ?</a:t>
            </a:r>
          </a:p>
          <a:p>
            <a:pPr marL="304800" indent="-304800"/>
            <a:r>
              <a:rPr lang="en-US"/>
              <a:t>Who did you hope to work with (in the community) for this project?</a:t>
            </a:r>
          </a:p>
        </p:txBody>
      </p:sp>
    </p:spTree>
  </p:cSld>
  <p:clrMapOvr>
    <a:masterClrMapping/>
  </p:clrMapOvr>
  <mc:AlternateContent>
    <mc:Choice xmlns:mp="http://schemas.microsoft.com/office/mac/powerpoint/2008/main" Requires="mp">
      <mc:AlternateContent>
        <mc:Choice Requires="mp">
          <mp:transition spd="slow">
            <mp:flip/>
          </mp:transition>
        </mc:Choice>
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<p:transition spd="slow">
            <p:newsflash/>
          </p:transition>
        </mc:Fallback>
      </mc:AlternateContent>
    </mc:Choice>
    <mc:Fallback>
      <mc:AlternateContent>
        <mc:Choice Requires="mp">
          <p:transition spd="slow">
            <p:newsflash/>
          </p:transition>
        </mc:Choice>
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<p:transition spd="slow">
            <p:newsflash/>
          </p:transition>
        </mc:Fallback>
      </mc:AlternateContent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84300"/>
          </a:xfrm>
          <a:ln/>
        </p:spPr>
        <p:txBody>
          <a:bodyPr/>
          <a:lstStyle/>
          <a:p>
            <a:r>
              <a:rPr lang="en-US" sz="3900"/>
              <a:t>How did you go about attaining your goals?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marL="304800" indent="-304800">
              <a:spcBef>
                <a:spcPct val="0"/>
              </a:spcBef>
            </a:pPr>
            <a:r>
              <a:rPr lang="en-US"/>
              <a:t>What specific steps did you take to accomplish your goals?</a:t>
            </a:r>
          </a:p>
          <a:p>
            <a:pPr marL="304800" indent="-304800"/>
            <a:r>
              <a:rPr lang="en-US"/>
              <a:t>Who helped you along the way?</a:t>
            </a:r>
          </a:p>
          <a:p>
            <a:pPr marL="304800" indent="-304800"/>
            <a:r>
              <a:rPr lang="en-US"/>
              <a:t>What difficulties did you encounter?</a:t>
            </a:r>
          </a:p>
          <a:p>
            <a:pPr lvl="1"/>
            <a:r>
              <a:rPr lang="en-US"/>
              <a:t>Was time a factor?</a:t>
            </a:r>
          </a:p>
          <a:p>
            <a:pPr lvl="1"/>
            <a:r>
              <a:rPr lang="en-US"/>
              <a:t>Did any individuals, groups, laws, hinder your progress?</a:t>
            </a:r>
          </a:p>
        </p:txBody>
      </p:sp>
    </p:spTree>
  </p:cSld>
  <p:clrMapOvr>
    <a:masterClrMapping/>
  </p:clrMapOvr>
  <p:transition spd="slow">
    <p:checker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Pages>0</Pages>
  <Words>821</Words>
  <Characters>0</Characters>
  <Application>Microsoft Macintosh PowerPoint</Application>
  <PresentationFormat>On-screen Show (4:3)</PresentationFormat>
  <Lines>0</Lines>
  <Paragraphs>98</Paragraphs>
  <Slides>14</Slides>
  <Notes>1</Notes>
  <HiddenSlides>1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Capital</vt:lpstr>
      <vt:lpstr>1_Capital</vt:lpstr>
      <vt:lpstr>Civics In Action</vt:lpstr>
      <vt:lpstr>Projects are due: June 8th</vt:lpstr>
      <vt:lpstr>Due Date Presentation</vt:lpstr>
      <vt:lpstr>General guidelines</vt:lpstr>
      <vt:lpstr>PowerPoints/Prezi Information</vt:lpstr>
      <vt:lpstr>Why did you choose your topic/issue?</vt:lpstr>
      <vt:lpstr>What did you do for your CIA project?</vt:lpstr>
      <vt:lpstr>What were your goals?</vt:lpstr>
      <vt:lpstr>How did you go about attaining your goals?</vt:lpstr>
      <vt:lpstr>Did you meet your goals?</vt:lpstr>
      <vt:lpstr>What was the impact (socially and personally) of your project?</vt:lpstr>
      <vt:lpstr>Reflection:  How could you do more?</vt:lpstr>
      <vt:lpstr>General PowerPoint Guidelines </vt:lpstr>
      <vt:lpstr>Presentations!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Civics In Action</dc:title>
  <dc:subject/>
  <dc:creator>John Harris</dc:creator>
  <cp:keywords/>
  <dc:description/>
  <cp:lastModifiedBy>Allison Hopkins</cp:lastModifiedBy>
  <cp:revision>15</cp:revision>
  <dcterms:created xsi:type="dcterms:W3CDTF">2012-06-11T13:10:57Z</dcterms:created>
  <dcterms:modified xsi:type="dcterms:W3CDTF">2012-06-11T13:16:05Z</dcterms:modified>
</cp:coreProperties>
</file>